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7" r:id="rId1"/>
  </p:sldMasterIdLst>
  <p:sldIdLst>
    <p:sldId id="256" r:id="rId2"/>
    <p:sldId id="257" r:id="rId3"/>
    <p:sldId id="258" r:id="rId4"/>
    <p:sldId id="269" r:id="rId5"/>
    <p:sldId id="259" r:id="rId6"/>
    <p:sldId id="271" r:id="rId7"/>
    <p:sldId id="262" r:id="rId8"/>
    <p:sldId id="263" r:id="rId9"/>
    <p:sldId id="264" r:id="rId10"/>
    <p:sldId id="260" r:id="rId11"/>
    <p:sldId id="261" r:id="rId12"/>
    <p:sldId id="266" r:id="rId13"/>
    <p:sldId id="267" r:id="rId14"/>
    <p:sldId id="270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B455F27-ED7A-8743-A945-9FED74AA8178}" v="12" dt="2023-12-14T23:55:31.2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3"/>
    <p:restoredTop sz="96327"/>
  </p:normalViewPr>
  <p:slideViewPr>
    <p:cSldViewPr snapToGrid="0">
      <p:cViewPr varScale="1">
        <p:scale>
          <a:sx n="126" d="100"/>
          <a:sy n="126" d="100"/>
        </p:scale>
        <p:origin x="22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50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343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11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835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659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74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27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05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64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350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39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1"/>
            <a:ext cx="10363200" cy="11875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559171"/>
            <a:ext cx="10363200" cy="3382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F07CD3FD-BE54-4400-942B-C6C15AA73DFD}" type="datetimeFigureOut">
              <a:rPr lang="en-US" smtClean="0"/>
              <a:t>1/30/26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A4C0CD32-A6C8-4BA5-B3DF-D8325E32CAA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9193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6" r:id="rId6"/>
    <p:sldLayoutId id="2147483691" r:id="rId7"/>
    <p:sldLayoutId id="2147483692" r:id="rId8"/>
    <p:sldLayoutId id="2147483693" r:id="rId9"/>
    <p:sldLayoutId id="2147483695" r:id="rId10"/>
    <p:sldLayoutId id="214748369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marvins.github.io/DUG_WellnessIndex/pages/intro.html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vins/DUG_WellnessIndex/tree/main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een patterned leaves">
            <a:extLst>
              <a:ext uri="{FF2B5EF4-FFF2-40B4-BE49-F238E27FC236}">
                <a16:creationId xmlns:a16="http://schemas.microsoft.com/office/drawing/2014/main" id="{17826F3A-A433-A7DA-92AA-10BA15C1E9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29" b="8502"/>
          <a:stretch/>
        </p:blipFill>
        <p:spPr>
          <a:xfrm>
            <a:off x="1" y="10"/>
            <a:ext cx="12192000" cy="6857990"/>
          </a:xfrm>
          <a:prstGeom prst="rect">
            <a:avLst/>
          </a:pr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30DD7D3-2712-4491-B2C2-5FC23330C7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7051" y="1066800"/>
            <a:ext cx="5699422" cy="47244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FD0734C-004D-4938-8EA0-2C3867A11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60419" y="5780876"/>
            <a:ext cx="5702585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2A15B3E-C489-E757-ED67-44D061C15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36256" y="1562101"/>
            <a:ext cx="4359744" cy="2738530"/>
          </a:xfrm>
        </p:spPr>
        <p:txBody>
          <a:bodyPr anchor="t">
            <a:normAutofit fontScale="90000"/>
          </a:bodyPr>
          <a:lstStyle/>
          <a:p>
            <a:r>
              <a:rPr lang="en-US" dirty="0"/>
              <a:t>DUG Wellness Index</a:t>
            </a:r>
            <a:br>
              <a:rPr lang="en-US" dirty="0"/>
            </a:br>
            <a:br>
              <a:rPr lang="en-US" dirty="0"/>
            </a:br>
            <a:r>
              <a:rPr lang="en-US" dirty="0"/>
              <a:t>12/14 Status 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FB95F4-F442-1497-B6C7-01856FA7E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37792" y="4300631"/>
            <a:ext cx="4358208" cy="933760"/>
          </a:xfrm>
        </p:spPr>
        <p:txBody>
          <a:bodyPr>
            <a:normAutofit/>
          </a:bodyPr>
          <a:lstStyle/>
          <a:p>
            <a:r>
              <a:rPr lang="en-US" dirty="0"/>
              <a:t>Marvin Smith</a:t>
            </a:r>
          </a:p>
        </p:txBody>
      </p:sp>
    </p:spTree>
    <p:extLst>
      <p:ext uri="{BB962C8B-B14F-4D97-AF65-F5344CB8AC3E}">
        <p14:creationId xmlns:p14="http://schemas.microsoft.com/office/powerpoint/2010/main" val="1363205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A4F67-DEE2-C543-97B8-DC866A1EE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1318"/>
            <a:ext cx="10363200" cy="1187570"/>
          </a:xfrm>
        </p:spPr>
        <p:txBody>
          <a:bodyPr/>
          <a:lstStyle/>
          <a:p>
            <a:r>
              <a:rPr lang="en-US" dirty="0"/>
              <a:t>Purple API Sensors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30BE61-AFC4-AE5D-BEEE-9C367795BE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202636"/>
            <a:ext cx="5105400" cy="4857370"/>
          </a:xfrm>
        </p:spPr>
        <p:txBody>
          <a:bodyPr/>
          <a:lstStyle/>
          <a:p>
            <a:r>
              <a:rPr lang="en-US" dirty="0"/>
              <a:t>Pretty good coverage throughout Denver.</a:t>
            </a:r>
          </a:p>
          <a:p>
            <a:r>
              <a:rPr lang="en-US" dirty="0"/>
              <a:t>Historical data cheap to obtain. </a:t>
            </a:r>
          </a:p>
          <a:p>
            <a:r>
              <a:rPr lang="en-US" dirty="0"/>
              <a:t>Temperature, humidity, AQI (multiple types of particulates), and other metrics available.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AEAA77-07DA-6D33-E0B5-9C6EF9E097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0221"/>
          <a:stretch/>
        </p:blipFill>
        <p:spPr>
          <a:xfrm>
            <a:off x="5922065" y="1237268"/>
            <a:ext cx="6269935" cy="368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202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and green hexagon with red dots&#10;&#10;Description automatically generated">
            <a:extLst>
              <a:ext uri="{FF2B5EF4-FFF2-40B4-BE49-F238E27FC236}">
                <a16:creationId xmlns:a16="http://schemas.microsoft.com/office/drawing/2014/main" id="{1082AA98-1DAF-216D-E6F2-14D4E377D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648" y="3191011"/>
            <a:ext cx="12223295" cy="3666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AF9DB33-A1F6-1285-A9B4-ACB07AEB0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322386"/>
            <a:ext cx="10363200" cy="1187570"/>
          </a:xfrm>
        </p:spPr>
        <p:txBody>
          <a:bodyPr/>
          <a:lstStyle/>
          <a:p>
            <a:r>
              <a:rPr lang="en-US" dirty="0"/>
              <a:t>Building Heat Raster From Sensor Temps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48E4C-DD1F-072B-8293-EDFAA577DD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225625"/>
            <a:ext cx="10363200" cy="366698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Making progress converting Purple Sensor API data into usable map data.</a:t>
            </a:r>
          </a:p>
          <a:p>
            <a:pPr marL="0" indent="0">
              <a:buNone/>
            </a:pPr>
            <a:r>
              <a:rPr lang="en-US" dirty="0"/>
              <a:t>- Need more sensors, plus need to filter out bad results</a:t>
            </a:r>
          </a:p>
          <a:p>
            <a:pPr marL="0" indent="0">
              <a:buNone/>
            </a:pPr>
            <a:r>
              <a:rPr lang="en-US" dirty="0"/>
              <a:t>- Currently focusing on the mechanics of using the data.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B4CE7F0-8008-FF2D-B105-A921C468A20A}"/>
              </a:ext>
            </a:extLst>
          </p:cNvPr>
          <p:cNvSpPr txBox="1"/>
          <p:nvPr/>
        </p:nvSpPr>
        <p:spPr>
          <a:xfrm>
            <a:off x="165651" y="2735953"/>
            <a:ext cx="59303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Interpolation for creating heatmaps. </a:t>
            </a:r>
          </a:p>
          <a:p>
            <a:r>
              <a:rPr lang="en-US" dirty="0"/>
              <a:t>(Nearest)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FFB06B-C005-6DA1-DFA8-F83160D0CC20}"/>
              </a:ext>
            </a:extLst>
          </p:cNvPr>
          <p:cNvSpPr txBox="1"/>
          <p:nvPr/>
        </p:nvSpPr>
        <p:spPr>
          <a:xfrm>
            <a:off x="4247321" y="2829011"/>
            <a:ext cx="1848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(Linear)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1BBF196-70AB-C1ED-2430-5EAEB62C53A8}"/>
              </a:ext>
            </a:extLst>
          </p:cNvPr>
          <p:cNvSpPr txBox="1"/>
          <p:nvPr/>
        </p:nvSpPr>
        <p:spPr>
          <a:xfrm>
            <a:off x="8969606" y="2731752"/>
            <a:ext cx="18486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(Cubic)</a:t>
            </a:r>
          </a:p>
        </p:txBody>
      </p:sp>
    </p:spTree>
    <p:extLst>
      <p:ext uri="{BB962C8B-B14F-4D97-AF65-F5344CB8AC3E}">
        <p14:creationId xmlns:p14="http://schemas.microsoft.com/office/powerpoint/2010/main" val="301003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1CBFE-25A2-0C35-8CBA-C3BC9C83B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17567"/>
            <a:ext cx="10363200" cy="1187570"/>
          </a:xfrm>
        </p:spPr>
        <p:txBody>
          <a:bodyPr/>
          <a:lstStyle/>
          <a:p>
            <a:r>
              <a:rPr lang="en-US" dirty="0"/>
              <a:t>Imagery Action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EAE30F-F8B4-7449-A936-3B9FC4E55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541417"/>
            <a:ext cx="10363200" cy="44004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Looking at methods to estimate cloud cover from Landsat imagery</a:t>
            </a:r>
          </a:p>
          <a:p>
            <a:pPr lvl="2"/>
            <a:r>
              <a:rPr lang="en-US" dirty="0"/>
              <a:t>Landsat provides band 9 (1.36-1.38mm wavelengths), which heavily reflects clouds.</a:t>
            </a:r>
          </a:p>
          <a:p>
            <a:pPr lvl="2"/>
            <a:r>
              <a:rPr lang="en-US" dirty="0"/>
              <a:t>USGS provides some pre-computed data already I’m learning how to read as well.</a:t>
            </a:r>
          </a:p>
          <a:p>
            <a:pPr lvl="2"/>
            <a:endParaRPr lang="en-US" dirty="0"/>
          </a:p>
          <a:p>
            <a:r>
              <a:rPr lang="en-US" dirty="0"/>
              <a:t>Need to continue finding root causes of bad Landsat LST measurements</a:t>
            </a:r>
          </a:p>
          <a:p>
            <a:endParaRPr lang="en-US" dirty="0"/>
          </a:p>
          <a:p>
            <a:r>
              <a:rPr lang="en-US" dirty="0"/>
              <a:t>Need method to create LST measurements for small region and start building time series plots</a:t>
            </a:r>
          </a:p>
          <a:p>
            <a:endParaRPr lang="en-US" dirty="0"/>
          </a:p>
          <a:p>
            <a:r>
              <a:rPr lang="en-US" dirty="0"/>
              <a:t>Need to expand Landsat dataset to span multiple years.  Each file is 1GB, so a moderate 5-year dataset will run about 600GB.  I’m working on optimizing this.</a:t>
            </a:r>
          </a:p>
        </p:txBody>
      </p:sp>
    </p:spTree>
    <p:extLst>
      <p:ext uri="{BB962C8B-B14F-4D97-AF65-F5344CB8AC3E}">
        <p14:creationId xmlns:p14="http://schemas.microsoft.com/office/powerpoint/2010/main" val="3416632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09F0B-DF08-1EB6-259C-2D2DB0B5A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91757"/>
            <a:ext cx="10363200" cy="1187570"/>
          </a:xfrm>
        </p:spPr>
        <p:txBody>
          <a:bodyPr/>
          <a:lstStyle/>
          <a:p>
            <a:r>
              <a:rPr lang="en-US" dirty="0"/>
              <a:t>Air Sensor Action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1FFB4F-7FDD-5542-D82A-9264822A05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593669"/>
            <a:ext cx="10363200" cy="4348160"/>
          </a:xfrm>
        </p:spPr>
        <p:txBody>
          <a:bodyPr/>
          <a:lstStyle/>
          <a:p>
            <a:r>
              <a:rPr lang="en-US" dirty="0"/>
              <a:t>Need to continue development of air temperature, humidity, and AQ overlays</a:t>
            </a:r>
          </a:p>
          <a:p>
            <a:r>
              <a:rPr lang="en-US" dirty="0"/>
              <a:t>Need to build database of sensor data.</a:t>
            </a:r>
          </a:p>
          <a:p>
            <a:r>
              <a:rPr lang="en-US" dirty="0"/>
              <a:t>Need to correlate air-sensor data against remote-sensing data to find relationships.</a:t>
            </a:r>
          </a:p>
        </p:txBody>
      </p:sp>
    </p:spTree>
    <p:extLst>
      <p:ext uri="{BB962C8B-B14F-4D97-AF65-F5344CB8AC3E}">
        <p14:creationId xmlns:p14="http://schemas.microsoft.com/office/powerpoint/2010/main" val="151483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2A881-BF10-3608-5B9B-1D95F028AB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59027"/>
            <a:ext cx="10363200" cy="1187570"/>
          </a:xfrm>
        </p:spPr>
        <p:txBody>
          <a:bodyPr/>
          <a:lstStyle/>
          <a:p>
            <a:r>
              <a:rPr lang="en-US" dirty="0"/>
              <a:t>Other News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16BC5-C9A4-BF42-91C0-FAA9437FC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272209"/>
            <a:ext cx="10363200" cy="4669620"/>
          </a:xfrm>
        </p:spPr>
        <p:txBody>
          <a:bodyPr/>
          <a:lstStyle/>
          <a:p>
            <a:r>
              <a:rPr lang="en-US" dirty="0"/>
              <a:t>I applied, and was approved, for Planet Corporation’s Research Program.  This gives people supporting educational or nonprofit organizations with access to Planet imagery for 2 years.  </a:t>
            </a:r>
          </a:p>
          <a:p>
            <a:pPr lvl="1"/>
            <a:r>
              <a:rPr lang="en-US" dirty="0"/>
              <a:t>This will give us access to data with 10x better resolution than Landsat. </a:t>
            </a:r>
          </a:p>
          <a:p>
            <a:pPr lvl="1"/>
            <a:r>
              <a:rPr lang="en-US" dirty="0"/>
              <a:t>Still working on access for data downloads and </a:t>
            </a:r>
            <a:r>
              <a:rPr lang="en-US" dirty="0" err="1"/>
              <a:t>basemaps</a:t>
            </a:r>
            <a:r>
              <a:rPr lang="en-US" dirty="0"/>
              <a:t>.  </a:t>
            </a:r>
          </a:p>
        </p:txBody>
      </p:sp>
    </p:spTree>
    <p:extLst>
      <p:ext uri="{BB962C8B-B14F-4D97-AF65-F5344CB8AC3E}">
        <p14:creationId xmlns:p14="http://schemas.microsoft.com/office/powerpoint/2010/main" val="2086096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0AEA2-05E3-F2AA-F0AF-2D24945A5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82881"/>
            <a:ext cx="10363200" cy="1187570"/>
          </a:xfrm>
        </p:spPr>
        <p:txBody>
          <a:bodyPr/>
          <a:lstStyle/>
          <a:p>
            <a:r>
              <a:rPr lang="en-US" dirty="0" err="1"/>
              <a:t>Misc</a:t>
            </a:r>
            <a:r>
              <a:rPr lang="en-US" dirty="0"/>
              <a:t> Action Items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FE086-1749-77A7-B048-0DC8E903D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202635"/>
            <a:ext cx="11103430" cy="5185102"/>
          </a:xfrm>
        </p:spPr>
        <p:txBody>
          <a:bodyPr/>
          <a:lstStyle/>
          <a:p>
            <a:r>
              <a:rPr lang="en-US" dirty="0"/>
              <a:t>Waiting on response from Dr Crawford regarding some questions about </a:t>
            </a:r>
            <a:r>
              <a:rPr lang="en-US" dirty="0" err="1"/>
              <a:t>evaptranspiration</a:t>
            </a:r>
            <a:r>
              <a:rPr lang="en-US" dirty="0"/>
              <a:t>.</a:t>
            </a:r>
          </a:p>
          <a:p>
            <a:pPr lvl="2"/>
            <a:r>
              <a:rPr lang="en-US" dirty="0"/>
              <a:t>Need to estimate water usage from imagery or other source.</a:t>
            </a:r>
          </a:p>
          <a:p>
            <a:pPr lvl="2"/>
            <a:r>
              <a:rPr lang="en-US" dirty="0"/>
              <a:t>Some algorithms do provide this, but I’m unfamiliar with them (SEBAL). </a:t>
            </a:r>
          </a:p>
          <a:p>
            <a:endParaRPr lang="en-US" dirty="0"/>
          </a:p>
          <a:p>
            <a:r>
              <a:rPr lang="en-US" dirty="0"/>
              <a:t>Still reading a lot about this science.  I’ll be at this for a while. 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269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B34B5-0E73-8A57-820B-ACFCCAD30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35836"/>
            <a:ext cx="10363200" cy="1187570"/>
          </a:xfrm>
        </p:spPr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92AC17-80D1-936D-67D4-2B014EF66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759226"/>
            <a:ext cx="10363200" cy="4182603"/>
          </a:xfrm>
        </p:spPr>
        <p:txBody>
          <a:bodyPr>
            <a:normAutofit/>
          </a:bodyPr>
          <a:lstStyle/>
          <a:p>
            <a:r>
              <a:rPr lang="en-US" sz="3600" dirty="0"/>
              <a:t>Current Goals / Objectives</a:t>
            </a:r>
          </a:p>
          <a:p>
            <a:r>
              <a:rPr lang="en-US" sz="3600" dirty="0"/>
              <a:t>Final “Deliverable”</a:t>
            </a:r>
            <a:endParaRPr lang="en-US" sz="3600" b="1" dirty="0"/>
          </a:p>
          <a:p>
            <a:r>
              <a:rPr lang="en-US" sz="3600" dirty="0"/>
              <a:t>Current Progress / Pretty Pictures</a:t>
            </a:r>
          </a:p>
          <a:p>
            <a:r>
              <a:rPr lang="en-US" sz="3600" dirty="0" err="1"/>
              <a:t>Misc</a:t>
            </a:r>
            <a:r>
              <a:rPr lang="en-US" sz="3600" dirty="0"/>
              <a:t> Action Items / Blockers</a:t>
            </a:r>
          </a:p>
        </p:txBody>
      </p:sp>
    </p:spTree>
    <p:extLst>
      <p:ext uri="{BB962C8B-B14F-4D97-AF65-F5344CB8AC3E}">
        <p14:creationId xmlns:p14="http://schemas.microsoft.com/office/powerpoint/2010/main" val="1354076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D0BB6-6F86-F7F8-71D7-7F70E63F0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08722"/>
            <a:ext cx="10363200" cy="1187570"/>
          </a:xfrm>
        </p:spPr>
        <p:txBody>
          <a:bodyPr/>
          <a:lstStyle/>
          <a:p>
            <a:r>
              <a:rPr lang="en-US" dirty="0"/>
              <a:t>Current Goals /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89609-B52C-2592-291D-711BB68E2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396292"/>
            <a:ext cx="10363200" cy="4545537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800" b="1" dirty="0"/>
              <a:t>Develop Remote-Sensing based solution for measuring the environmental impacts of gardens.</a:t>
            </a:r>
          </a:p>
          <a:p>
            <a:r>
              <a:rPr lang="en-US" sz="2800" dirty="0"/>
              <a:t>Identify key metrics where gardens help:</a:t>
            </a:r>
          </a:p>
          <a:p>
            <a:pPr lvl="1"/>
            <a:r>
              <a:rPr lang="en-US" sz="2400" dirty="0"/>
              <a:t>Urban Heat Island (UHI) effects:   Temperature, Humidity, Air Quality</a:t>
            </a:r>
          </a:p>
          <a:p>
            <a:pPr lvl="1"/>
            <a:endParaRPr lang="en-US" sz="2400" dirty="0"/>
          </a:p>
          <a:p>
            <a:r>
              <a:rPr lang="en-US" sz="2800" dirty="0"/>
              <a:t>Identify scientifically-accurate methods of measuring these metrics</a:t>
            </a:r>
          </a:p>
          <a:p>
            <a:endParaRPr lang="en-US" sz="2800" dirty="0"/>
          </a:p>
          <a:p>
            <a:r>
              <a:rPr lang="en-US" sz="2800" dirty="0"/>
              <a:t>Construct a scalable and maintainable workflow for generating results.</a:t>
            </a:r>
          </a:p>
          <a:p>
            <a:endParaRPr lang="en-US" sz="2800" dirty="0"/>
          </a:p>
          <a:p>
            <a:r>
              <a:rPr lang="en-US" sz="2800" dirty="0"/>
              <a:t>Create and maintain a Quick-Look-Report (QLR) with current results</a:t>
            </a:r>
          </a:p>
          <a:p>
            <a:pPr lvl="1"/>
            <a:r>
              <a:rPr lang="en-US" sz="2800" dirty="0">
                <a:hlinkClick r:id="rId2"/>
              </a:rPr>
              <a:t>DUG Wellness Index — DUG Wellness Index (marvins.github.io)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806701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4270E-902D-2425-09E1-30914638F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18662"/>
            <a:ext cx="10363200" cy="1187570"/>
          </a:xfrm>
        </p:spPr>
        <p:txBody>
          <a:bodyPr/>
          <a:lstStyle/>
          <a:p>
            <a:r>
              <a:rPr lang="en-US" dirty="0"/>
              <a:t>Objective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7FF40-5C6D-1326-B3B2-56B0E8371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679713"/>
            <a:ext cx="10363200" cy="4262116"/>
          </a:xfrm>
        </p:spPr>
        <p:txBody>
          <a:bodyPr>
            <a:noAutofit/>
          </a:bodyPr>
          <a:lstStyle/>
          <a:p>
            <a:r>
              <a:rPr lang="en-US" sz="1800" dirty="0"/>
              <a:t>Land Surface Temperature analysis</a:t>
            </a:r>
          </a:p>
          <a:p>
            <a:pPr lvl="1"/>
            <a:r>
              <a:rPr lang="en-US" dirty="0"/>
              <a:t>Measure spatial variations over the neighborhood.  (ex: compare gardens to parks)</a:t>
            </a:r>
          </a:p>
          <a:p>
            <a:pPr lvl="1"/>
            <a:r>
              <a:rPr lang="en-US" dirty="0"/>
              <a:t>Temporal variations (ex:  compare gardens and other plots over time)</a:t>
            </a:r>
          </a:p>
          <a:p>
            <a:pPr lvl="1"/>
            <a:endParaRPr lang="en-US" dirty="0"/>
          </a:p>
          <a:p>
            <a:r>
              <a:rPr lang="en-US" sz="1800" dirty="0"/>
              <a:t>Water usage of gardens and other plot types</a:t>
            </a:r>
          </a:p>
          <a:p>
            <a:endParaRPr lang="en-US" dirty="0"/>
          </a:p>
          <a:p>
            <a:r>
              <a:rPr lang="en-US" sz="1800" dirty="0"/>
              <a:t>Air Temperature and Air Quality models for select gardens</a:t>
            </a:r>
          </a:p>
          <a:p>
            <a:pPr lvl="1"/>
            <a:r>
              <a:rPr lang="en-US" dirty="0"/>
              <a:t>Comparison of gardens against other neighborhood sensors.</a:t>
            </a:r>
          </a:p>
          <a:p>
            <a:pPr lvl="1"/>
            <a:r>
              <a:rPr lang="en-US" dirty="0"/>
              <a:t>Compare sensors against remote sensing data (Calibration)</a:t>
            </a:r>
          </a:p>
          <a:p>
            <a:pPr lvl="1"/>
            <a:endParaRPr lang="en-US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55613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49F69-D1C6-0121-9DD6-A7941C664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38039"/>
            <a:ext cx="10363200" cy="1187570"/>
          </a:xfrm>
        </p:spPr>
        <p:txBody>
          <a:bodyPr/>
          <a:lstStyle/>
          <a:p>
            <a:r>
              <a:rPr lang="en-US" dirty="0"/>
              <a:t>Remote-Sensing Workflow    (Current)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EE2F40-1E37-1830-BA40-CF67916E3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32" y="2139020"/>
            <a:ext cx="11710468" cy="3887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5536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4270E-902D-2425-09E1-30914638F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218662"/>
            <a:ext cx="10363200" cy="1187570"/>
          </a:xfrm>
        </p:spPr>
        <p:txBody>
          <a:bodyPr/>
          <a:lstStyle/>
          <a:p>
            <a:r>
              <a:rPr lang="en-US" dirty="0"/>
              <a:t>Final Deliverable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7FF40-5C6D-1326-B3B2-56B0E8371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443" y="1406232"/>
            <a:ext cx="10860156" cy="4535597"/>
          </a:xfrm>
        </p:spPr>
        <p:txBody>
          <a:bodyPr>
            <a:noAutofit/>
          </a:bodyPr>
          <a:lstStyle/>
          <a:p>
            <a:r>
              <a:rPr lang="en-US" sz="1800" dirty="0"/>
              <a:t>I owe CU Denver a “deliverable” by Fall 2024</a:t>
            </a:r>
          </a:p>
          <a:p>
            <a:pPr lvl="1"/>
            <a:r>
              <a:rPr lang="en-US" sz="1600" dirty="0"/>
              <a:t>I have no timeline long-term, but I want to give them a chalk-line.</a:t>
            </a:r>
          </a:p>
          <a:p>
            <a:endParaRPr lang="en-US" sz="1800" dirty="0"/>
          </a:p>
          <a:p>
            <a:r>
              <a:rPr lang="en-US" sz="1800" dirty="0"/>
              <a:t>I propose the following:</a:t>
            </a:r>
          </a:p>
          <a:p>
            <a:pPr marL="845820" lvl="2" indent="-342900">
              <a:buFont typeface="+mj-lt"/>
              <a:buAutoNum type="arabicPeriod"/>
            </a:pPr>
            <a:r>
              <a:rPr lang="en-US" dirty="0"/>
              <a:t>Paper / report publishing my findings:   </a:t>
            </a:r>
          </a:p>
          <a:p>
            <a:pPr lvl="3"/>
            <a:r>
              <a:rPr lang="en-US" dirty="0"/>
              <a:t>What impacts do urban gardens have on the environment </a:t>
            </a:r>
            <a:r>
              <a:rPr lang="en-US" dirty="0" err="1"/>
              <a:t>w.r.t.</a:t>
            </a:r>
            <a:r>
              <a:rPr lang="en-US" dirty="0"/>
              <a:t> water, temperature, and air quality?</a:t>
            </a:r>
          </a:p>
          <a:p>
            <a:pPr lvl="3"/>
            <a:r>
              <a:rPr lang="en-US" dirty="0"/>
              <a:t>How do gardens compare to other plot types?</a:t>
            </a:r>
          </a:p>
          <a:p>
            <a:pPr lvl="3"/>
            <a:r>
              <a:rPr lang="en-US" dirty="0"/>
              <a:t>What other interesting things do we find with this data?</a:t>
            </a:r>
          </a:p>
          <a:p>
            <a:pPr marL="502920" lvl="2" indent="0">
              <a:buNone/>
            </a:pPr>
            <a:endParaRPr lang="en-US" dirty="0"/>
          </a:p>
          <a:p>
            <a:pPr marL="502920" lvl="2" indent="0">
              <a:buNone/>
            </a:pPr>
            <a:r>
              <a:rPr lang="en-US" dirty="0"/>
              <a:t>2. Presentation with lots of pretty pictures</a:t>
            </a:r>
          </a:p>
          <a:p>
            <a:pPr lvl="2"/>
            <a:endParaRPr lang="en-US" dirty="0"/>
          </a:p>
          <a:p>
            <a:pPr marL="502920" lvl="2" indent="0">
              <a:buNone/>
            </a:pPr>
            <a:r>
              <a:rPr lang="en-US" dirty="0"/>
              <a:t>3. Workflow documented, enabling DUG’s eventual Data Scientist to easily create a dashboard.</a:t>
            </a:r>
          </a:p>
          <a:p>
            <a:pPr lvl="3"/>
            <a:r>
              <a:rPr lang="en-US" dirty="0"/>
              <a:t>All code is currently published to GitHub:  </a:t>
            </a:r>
          </a:p>
          <a:p>
            <a:pPr marL="765810" lvl="3" indent="0">
              <a:buNone/>
            </a:pPr>
            <a:r>
              <a:rPr lang="en-US" dirty="0"/>
              <a:t> </a:t>
            </a:r>
            <a:r>
              <a:rPr lang="en-US" dirty="0">
                <a:hlinkClick r:id="rId2"/>
              </a:rPr>
              <a:t>marvins/DUG_WellnessIndex: Documentation for how I compute DUG Wellness Index (github.com)</a:t>
            </a:r>
            <a:endParaRPr lang="en-US" dirty="0"/>
          </a:p>
          <a:p>
            <a:pPr lvl="1"/>
            <a:endParaRPr lang="en-US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64442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B384D-0AC2-1975-C0A1-C15A2E8BD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896" y="322386"/>
            <a:ext cx="10363200" cy="1187570"/>
          </a:xfrm>
        </p:spPr>
        <p:txBody>
          <a:bodyPr/>
          <a:lstStyle/>
          <a:p>
            <a:r>
              <a:rPr lang="en-US" dirty="0"/>
              <a:t>LST and NDVI can now be computed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B8CD22-55C5-90F3-760E-760F7F60E5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38"/>
          <a:stretch/>
        </p:blipFill>
        <p:spPr>
          <a:xfrm>
            <a:off x="306252" y="2403566"/>
            <a:ext cx="5789748" cy="43149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7534144-1961-FEAD-E545-DA4AD46312C7}"/>
              </a:ext>
            </a:extLst>
          </p:cNvPr>
          <p:cNvSpPr txBox="1"/>
          <p:nvPr/>
        </p:nvSpPr>
        <p:spPr>
          <a:xfrm>
            <a:off x="1071155" y="2034234"/>
            <a:ext cx="4568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Landsat 9, Aug 12, 2023, City Lights Garden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E32820C-7492-2D48-CBEB-684B3D25E68B}"/>
              </a:ext>
            </a:extLst>
          </p:cNvPr>
          <p:cNvSpPr txBox="1"/>
          <p:nvPr/>
        </p:nvSpPr>
        <p:spPr>
          <a:xfrm>
            <a:off x="7285117" y="2034234"/>
            <a:ext cx="2977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Delaney Community Garden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E65F550-45C5-EC96-2898-C1360D6692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4937" y="2384519"/>
            <a:ext cx="5222346" cy="415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951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3A825-0279-4F5E-3706-754DDFFB6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322386"/>
            <a:ext cx="10363200" cy="1187570"/>
          </a:xfrm>
        </p:spPr>
        <p:txBody>
          <a:bodyPr/>
          <a:lstStyle/>
          <a:p>
            <a:r>
              <a:rPr lang="en-US" dirty="0"/>
              <a:t>Current Garden List is Usable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D9E455-770D-08B0-5E17-9344A0621B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85" y="1347311"/>
            <a:ext cx="7772400" cy="51883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2CFD11-63AA-565B-9602-629F032E86FD}"/>
              </a:ext>
            </a:extLst>
          </p:cNvPr>
          <p:cNvSpPr txBox="1"/>
          <p:nvPr/>
        </p:nvSpPr>
        <p:spPr>
          <a:xfrm>
            <a:off x="8438606" y="1509956"/>
            <a:ext cx="283899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Eventually will need full list, with preferably dates when the gardens were founded.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Time-series analysis will be very interesting.</a:t>
            </a:r>
          </a:p>
        </p:txBody>
      </p:sp>
    </p:spTree>
    <p:extLst>
      <p:ext uri="{BB962C8B-B14F-4D97-AF65-F5344CB8AC3E}">
        <p14:creationId xmlns:p14="http://schemas.microsoft.com/office/powerpoint/2010/main" val="1138354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EE67C-735A-A6BF-181A-B00AB27B4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143693"/>
            <a:ext cx="10363200" cy="1187570"/>
          </a:xfrm>
        </p:spPr>
        <p:txBody>
          <a:bodyPr/>
          <a:lstStyle/>
          <a:p>
            <a:r>
              <a:rPr lang="en-US" dirty="0"/>
              <a:t>Current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83479-9921-CCCB-4809-6A0EC79E6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399" y="1018904"/>
            <a:ext cx="7707087" cy="4922926"/>
          </a:xfrm>
        </p:spPr>
        <p:txBody>
          <a:bodyPr/>
          <a:lstStyle/>
          <a:p>
            <a:r>
              <a:rPr lang="en-US" dirty="0"/>
              <a:t>Temperature accuracy can be hit or miss</a:t>
            </a:r>
          </a:p>
          <a:p>
            <a:r>
              <a:rPr lang="en-US" dirty="0"/>
              <a:t>Seems like cloud cover or other attributes creating discrepancies.</a:t>
            </a:r>
          </a:p>
          <a:p>
            <a:r>
              <a:rPr lang="en-US" dirty="0"/>
              <a:t>Need alternate data source to provide reference.</a:t>
            </a:r>
          </a:p>
          <a:p>
            <a:pPr lvl="2"/>
            <a:r>
              <a:rPr lang="en-US" dirty="0"/>
              <a:t>Purple Sensor API</a:t>
            </a:r>
          </a:p>
          <a:p>
            <a:pPr lvl="2"/>
            <a:r>
              <a:rPr lang="en-US" dirty="0" err="1"/>
              <a:t>PlanetScope</a:t>
            </a:r>
            <a:r>
              <a:rPr lang="en-US" dirty="0"/>
              <a:t> </a:t>
            </a:r>
          </a:p>
          <a:p>
            <a:pPr lvl="2"/>
            <a:endParaRPr lang="en-US" dirty="0"/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FD0427-6BA7-8D38-2199-AE5326E6EA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068" y="3428999"/>
            <a:ext cx="5822294" cy="32853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0EC119A-9019-2ECD-96BB-05D59E9B9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6693" y="2207623"/>
            <a:ext cx="5402491" cy="4351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162694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LightSeedRightStep">
      <a:dk1>
        <a:srgbClr val="000000"/>
      </a:dk1>
      <a:lt1>
        <a:srgbClr val="FFFFFF"/>
      </a:lt1>
      <a:dk2>
        <a:srgbClr val="1E362C"/>
      </a:dk2>
      <a:lt2>
        <a:srgbClr val="E2E3E8"/>
      </a:lt2>
      <a:accent1>
        <a:srgbClr val="AAA081"/>
      </a:accent1>
      <a:accent2>
        <a:srgbClr val="9CA671"/>
      </a:accent2>
      <a:accent3>
        <a:srgbClr val="90A87F"/>
      </a:accent3>
      <a:accent4>
        <a:srgbClr val="76AD77"/>
      </a:accent4>
      <a:accent5>
        <a:srgbClr val="81AB93"/>
      </a:accent5>
      <a:accent6>
        <a:srgbClr val="74AAA2"/>
      </a:accent6>
      <a:hlink>
        <a:srgbClr val="6979AE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{B315571D-9238-FE4D-815E-731BB00704EB}tf16401378</Template>
  <TotalTime>395</TotalTime>
  <Words>727</Words>
  <Application>Microsoft Macintosh PowerPoint</Application>
  <PresentationFormat>Widescreen</PresentationFormat>
  <Paragraphs>96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Grandview Display</vt:lpstr>
      <vt:lpstr>DashVTI</vt:lpstr>
      <vt:lpstr>DUG Wellness Index  12/14 Status Update</vt:lpstr>
      <vt:lpstr>Overview</vt:lpstr>
      <vt:lpstr>Current Goals / Objective</vt:lpstr>
      <vt:lpstr>Objective Outputs</vt:lpstr>
      <vt:lpstr>Remote-Sensing Workflow    (Current)</vt:lpstr>
      <vt:lpstr>Final Deliverable</vt:lpstr>
      <vt:lpstr>LST and NDVI can now be computed</vt:lpstr>
      <vt:lpstr>Current Garden List is Usable</vt:lpstr>
      <vt:lpstr>Current Issues</vt:lpstr>
      <vt:lpstr>Purple API Sensors</vt:lpstr>
      <vt:lpstr>Building Heat Raster From Sensor Temps</vt:lpstr>
      <vt:lpstr>Imagery Action Items</vt:lpstr>
      <vt:lpstr>Air Sensor Action Items</vt:lpstr>
      <vt:lpstr>Other News</vt:lpstr>
      <vt:lpstr>Misc Action Items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DUG Wellness Index  12/14 Status Update</dc:title>
  <dc:creator>Smith, Marvin</dc:creator>
  <cp:lastModifiedBy>Smith, Marvin</cp:lastModifiedBy>
  <cp:revision>2</cp:revision>
  <dcterms:created xsi:type="dcterms:W3CDTF">2023-12-12T00:01:45Z</dcterms:created>
  <dcterms:modified xsi:type="dcterms:W3CDTF">2026-01-30T23:04:03Z</dcterms:modified>
</cp:coreProperties>
</file>

<file path=docProps/thumbnail.jpeg>
</file>